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</p:embeddedFont>
    <p:embeddedFont>
      <p:font typeface="Open Sauce" panose="020B0604020202020204" charset="0"/>
      <p:regular r:id="rId25"/>
    </p:embeddedFont>
    <p:embeddedFont>
      <p:font typeface="Canva Sans Bold" panose="020B0604020202020204" charset="0"/>
      <p:regular r:id="rId26"/>
    </p:embeddedFont>
    <p:embeddedFont>
      <p:font typeface="Codec Pro ExtraBold Bold" panose="020B0604020202020204" charset="0"/>
      <p:regular r:id="rId27"/>
    </p:embeddedFont>
    <p:embeddedFont>
      <p:font typeface="Montserrat Light" panose="020B0604020202020204" charset="0"/>
      <p:regular r:id="rId28"/>
    </p:embeddedFont>
    <p:embeddedFont>
      <p:font typeface="Codec Pro ExtraBold" panose="020B0604020202020204" charset="0"/>
      <p:regular r:id="rId29"/>
    </p:embeddedFont>
    <p:embeddedFont>
      <p:font typeface="Open Sauce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93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480B445-AC5B-478F-BB96-C773EDFE8439}" type="datetimeFigureOut">
              <a:rPr lang="ar-EG" smtClean="0"/>
              <a:t>20/03/1446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A1D7474-9FBF-4DBA-B05A-51D5FCDDD8D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155389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D7474-9FBF-4DBA-B05A-51D5FCDDD8D9}" type="slidenum">
              <a:rPr lang="ar-EG" smtClean="0"/>
              <a:t>11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4211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.png"/><Relationship Id="rId5" Type="http://schemas.openxmlformats.org/officeDocument/2006/relationships/image" Target="../media/image10.svg"/><Relationship Id="rId1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2.svg"/><Relationship Id="rId4" Type="http://schemas.openxmlformats.org/officeDocument/2006/relationships/image" Target="../media/image15.png"/><Relationship Id="rId9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2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6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A928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A9282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52928" y="3206708"/>
            <a:ext cx="3459096" cy="569486"/>
            <a:chOff x="0" y="0"/>
            <a:chExt cx="825638" cy="1359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5638" cy="135928"/>
            </a:xfrm>
            <a:custGeom>
              <a:avLst/>
              <a:gdLst/>
              <a:ahLst/>
              <a:cxnLst/>
              <a:rect l="l" t="t" r="r" b="b"/>
              <a:pathLst>
                <a:path w="825638" h="135928">
                  <a:moveTo>
                    <a:pt x="40286" y="0"/>
                  </a:moveTo>
                  <a:lnTo>
                    <a:pt x="785351" y="0"/>
                  </a:lnTo>
                  <a:cubicBezTo>
                    <a:pt x="807601" y="0"/>
                    <a:pt x="825638" y="18037"/>
                    <a:pt x="825638" y="40286"/>
                  </a:cubicBezTo>
                  <a:lnTo>
                    <a:pt x="825638" y="95642"/>
                  </a:lnTo>
                  <a:cubicBezTo>
                    <a:pt x="825638" y="117891"/>
                    <a:pt x="807601" y="135928"/>
                    <a:pt x="785351" y="135928"/>
                  </a:cubicBezTo>
                  <a:lnTo>
                    <a:pt x="40286" y="135928"/>
                  </a:lnTo>
                  <a:cubicBezTo>
                    <a:pt x="18037" y="135928"/>
                    <a:pt x="0" y="117891"/>
                    <a:pt x="0" y="95642"/>
                  </a:cubicBezTo>
                  <a:lnTo>
                    <a:pt x="0" y="40286"/>
                  </a:lnTo>
                  <a:cubicBezTo>
                    <a:pt x="0" y="18037"/>
                    <a:pt x="18037" y="0"/>
                    <a:pt x="40286" y="0"/>
                  </a:cubicBezTo>
                  <a:close/>
                </a:path>
              </a:pathLst>
            </a:custGeom>
            <a:solidFill>
              <a:srgbClr val="A9282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825638" cy="164503"/>
            </a:xfrm>
            <a:prstGeom prst="rect">
              <a:avLst/>
            </a:prstGeom>
          </p:spPr>
          <p:txBody>
            <a:bodyPr lIns="56055" tIns="56055" rIns="56055" bIns="56055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Presentation of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52928" y="0"/>
            <a:ext cx="3062481" cy="2058481"/>
          </a:xfrm>
          <a:custGeom>
            <a:avLst/>
            <a:gdLst/>
            <a:ahLst/>
            <a:cxnLst/>
            <a:rect l="l" t="t" r="r" b="b"/>
            <a:pathLst>
              <a:path w="3062481" h="2058481">
                <a:moveTo>
                  <a:pt x="0" y="0"/>
                </a:moveTo>
                <a:lnTo>
                  <a:pt x="3062480" y="0"/>
                </a:lnTo>
                <a:lnTo>
                  <a:pt x="3062480" y="2058481"/>
                </a:lnTo>
                <a:lnTo>
                  <a:pt x="0" y="2058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088735" y="845044"/>
            <a:ext cx="6858159" cy="8596912"/>
          </a:xfrm>
          <a:custGeom>
            <a:avLst/>
            <a:gdLst/>
            <a:ahLst/>
            <a:cxnLst/>
            <a:rect l="l" t="t" r="r" b="b"/>
            <a:pathLst>
              <a:path w="6858159" h="8596912">
                <a:moveTo>
                  <a:pt x="0" y="0"/>
                </a:moveTo>
                <a:lnTo>
                  <a:pt x="6858159" y="0"/>
                </a:lnTo>
                <a:lnTo>
                  <a:pt x="6858159" y="8596912"/>
                </a:lnTo>
                <a:lnTo>
                  <a:pt x="0" y="8596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6594" t="-12020" r="-86190" b="-12290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752928" y="4510320"/>
            <a:ext cx="9606531" cy="220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79"/>
              </a:lnSpc>
            </a:pPr>
            <a:r>
              <a:rPr lang="en-US" sz="8312">
                <a:solidFill>
                  <a:srgbClr val="A9282D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EXAMINATION</a:t>
            </a:r>
          </a:p>
          <a:p>
            <a:pPr algn="l">
              <a:lnSpc>
                <a:spcPts val="7979"/>
              </a:lnSpc>
            </a:pPr>
            <a:r>
              <a:rPr lang="en-US" sz="8312">
                <a:solidFill>
                  <a:srgbClr val="A9282D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SYSTEM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43050" y="8716323"/>
            <a:ext cx="889114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A928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Superviosr : Eng. Sara Salah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43050" y="7546935"/>
            <a:ext cx="775777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A928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Dep. Head :  Eng. Rami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44340" y="8324185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45445" y="7281630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943895" y="129780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4919182" y="-4566049"/>
            <a:ext cx="8637895" cy="86378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1336" y="620617"/>
            <a:ext cx="5316164" cy="114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15"/>
              </a:lnSpc>
              <a:spcBef>
                <a:spcPct val="0"/>
              </a:spcBef>
            </a:pPr>
            <a:r>
              <a:rPr lang="en-US" sz="6170" spc="604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Report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82974" y="2546275"/>
            <a:ext cx="14676326" cy="560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53446" lvl="1" indent="-576723" algn="l">
              <a:lnSpc>
                <a:spcPts val="7479"/>
              </a:lnSpc>
              <a:buAutoNum type="arabicPeriod"/>
            </a:pPr>
            <a:r>
              <a:rPr lang="en-US" sz="534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Student’s Personal Information Report</a:t>
            </a:r>
          </a:p>
          <a:p>
            <a:pPr marL="1153446" lvl="1" indent="-576723" algn="l">
              <a:lnSpc>
                <a:spcPts val="7479"/>
              </a:lnSpc>
              <a:buAutoNum type="arabicPeriod"/>
            </a:pPr>
            <a:r>
              <a:rPr lang="en-US" sz="534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Students Grades Report</a:t>
            </a:r>
          </a:p>
          <a:p>
            <a:pPr marL="1153446" lvl="1" indent="-576723" algn="l">
              <a:lnSpc>
                <a:spcPts val="7479"/>
              </a:lnSpc>
              <a:buAutoNum type="arabicPeriod"/>
            </a:pPr>
            <a:r>
              <a:rPr lang="en-US" sz="534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Instructor’s Personal Information Report</a:t>
            </a:r>
          </a:p>
          <a:p>
            <a:pPr marL="1153446" lvl="1" indent="-576723" algn="l">
              <a:lnSpc>
                <a:spcPts val="7479"/>
              </a:lnSpc>
              <a:buAutoNum type="arabicPeriod"/>
            </a:pPr>
            <a:r>
              <a:rPr lang="en-US" sz="534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Course’s Topics Report</a:t>
            </a:r>
          </a:p>
          <a:p>
            <a:pPr marL="1153446" lvl="1" indent="-576723" algn="l">
              <a:lnSpc>
                <a:spcPts val="7479"/>
              </a:lnSpc>
              <a:buAutoNum type="arabicPeriod"/>
            </a:pPr>
            <a:r>
              <a:rPr lang="en-US" sz="534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Question Student Answer Report </a:t>
            </a:r>
          </a:p>
          <a:p>
            <a:pPr marL="1153446" lvl="1" indent="-576723" algn="l">
              <a:lnSpc>
                <a:spcPts val="7479"/>
              </a:lnSpc>
              <a:buAutoNum type="arabicPeriod"/>
            </a:pPr>
            <a:r>
              <a:rPr lang="en-US" sz="534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Exam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44340" y="8324185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45445" y="7281630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943895" y="129780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4919182" y="-4566049"/>
            <a:ext cx="8637895" cy="86378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1336" y="620617"/>
            <a:ext cx="5316164" cy="102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15"/>
              </a:lnSpc>
              <a:spcBef>
                <a:spcPct val="0"/>
              </a:spcBef>
            </a:pPr>
            <a:r>
              <a:rPr lang="en-US" sz="6170" spc="604" dirty="0" smtClean="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ADMIN</a:t>
            </a:r>
            <a:endParaRPr lang="en-US" sz="6170" spc="604" dirty="0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884197" y="2984011"/>
            <a:ext cx="10584403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6723" lvl="1">
              <a:lnSpc>
                <a:spcPts val="7479"/>
              </a:lnSpc>
            </a:pPr>
            <a:r>
              <a:rPr lang="en-US" sz="5342" b="1" dirty="0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 </a:t>
            </a:r>
            <a:r>
              <a:rPr lang="en-US" sz="5342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 </a:t>
            </a:r>
            <a:r>
              <a:rPr lang="en-US" sz="5342" b="1" dirty="0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  <a:r>
              <a:rPr lang="en-US" sz="5342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Wingdings" panose="05000000000000000000" pitchFamily="2" charset="2"/>
              </a:rPr>
              <a:t></a:t>
            </a:r>
            <a:r>
              <a:rPr lang="en-US" sz="5342" b="1" dirty="0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Student</a:t>
            </a:r>
          </a:p>
          <a:p>
            <a:pPr marL="576723" lvl="1">
              <a:lnSpc>
                <a:spcPts val="7479"/>
              </a:lnSpc>
            </a:pPr>
            <a:endParaRPr lang="en-US" sz="5342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76723" lvl="1">
              <a:lnSpc>
                <a:spcPts val="7479"/>
              </a:lnSpc>
            </a:pPr>
            <a:endParaRPr lang="en-US" sz="5342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76723" lvl="1" algn="l">
              <a:lnSpc>
                <a:spcPts val="7479"/>
              </a:lnSpc>
            </a:pPr>
            <a:r>
              <a:rPr lang="en-US" sz="5342" b="1" dirty="0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2 ---</a:t>
            </a:r>
            <a:r>
              <a:rPr lang="en-US" sz="5342" b="1" dirty="0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Wingdings" panose="05000000000000000000" pitchFamily="2" charset="2"/>
              </a:rPr>
              <a:t></a:t>
            </a:r>
            <a:r>
              <a:rPr lang="en-US" sz="5342" b="1" dirty="0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Instructor</a:t>
            </a:r>
            <a:endParaRPr lang="en-US" sz="5342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01718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44340" y="8324185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45445" y="7281630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943895" y="129780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3290247" y="-4318947"/>
            <a:ext cx="8637895" cy="86378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691836" y="2463249"/>
            <a:ext cx="11852295" cy="6652101"/>
          </a:xfrm>
          <a:custGeom>
            <a:avLst/>
            <a:gdLst/>
            <a:ahLst/>
            <a:cxnLst/>
            <a:rect l="l" t="t" r="r" b="b"/>
            <a:pathLst>
              <a:path w="11852295" h="6652101">
                <a:moveTo>
                  <a:pt x="0" y="0"/>
                </a:moveTo>
                <a:lnTo>
                  <a:pt x="11852295" y="0"/>
                </a:lnTo>
                <a:lnTo>
                  <a:pt x="11852295" y="6652101"/>
                </a:lnTo>
                <a:lnTo>
                  <a:pt x="0" y="6652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3075" y="1116825"/>
            <a:ext cx="4711563" cy="1009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46"/>
              </a:lnSpc>
              <a:spcBef>
                <a:spcPct val="0"/>
              </a:spcBef>
            </a:pPr>
            <a:r>
              <a:rPr lang="en-US" sz="5468" spc="535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Dashboard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47647" y="65675"/>
            <a:ext cx="12940353" cy="238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1"/>
              </a:lnSpc>
            </a:pPr>
            <a:r>
              <a:rPr lang="en-US" sz="340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dashboard offers an overview of key topics and acts as a central hub, guiding users to navigate through other related dashboards.</a:t>
            </a:r>
          </a:p>
          <a:p>
            <a:pPr algn="l">
              <a:lnSpc>
                <a:spcPts val="4761"/>
              </a:lnSpc>
            </a:pPr>
            <a:endParaRPr lang="en-US" sz="3401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77937" y="2126698"/>
            <a:ext cx="12481893" cy="6995819"/>
          </a:xfrm>
          <a:custGeom>
            <a:avLst/>
            <a:gdLst/>
            <a:ahLst/>
            <a:cxnLst/>
            <a:rect l="l" t="t" r="r" b="b"/>
            <a:pathLst>
              <a:path w="12481893" h="6995819">
                <a:moveTo>
                  <a:pt x="0" y="0"/>
                </a:moveTo>
                <a:lnTo>
                  <a:pt x="12481892" y="0"/>
                </a:lnTo>
                <a:lnTo>
                  <a:pt x="12481892" y="6995819"/>
                </a:lnTo>
                <a:lnTo>
                  <a:pt x="0" y="6995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1" r="-1221" b="-304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44340" y="8324185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45445" y="7281630"/>
            <a:ext cx="2085109" cy="208510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2943895" y="129780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3290247" y="-4318947"/>
            <a:ext cx="8637895" cy="86378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3075" y="1116825"/>
            <a:ext cx="4711563" cy="904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6"/>
              </a:lnSpc>
              <a:spcBef>
                <a:spcPct val="0"/>
              </a:spcBef>
            </a:pPr>
            <a:r>
              <a:rPr lang="en-US" sz="5468" spc="535" dirty="0" smtClean="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Student</a:t>
            </a:r>
            <a:endParaRPr lang="en-US" sz="5468" spc="535" dirty="0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542355" y="-24659"/>
            <a:ext cx="12277004" cy="165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9"/>
              </a:lnSpc>
            </a:pPr>
            <a:r>
              <a:rPr lang="en-US" sz="316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Displays the student count for each branch, accompanied by an interactive map that highlights the location of each branch for easy reference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44340" y="8324185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45445" y="7281630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943895" y="129780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53317" y="2291323"/>
            <a:ext cx="12883145" cy="7214561"/>
          </a:xfrm>
          <a:custGeom>
            <a:avLst/>
            <a:gdLst/>
            <a:ahLst/>
            <a:cxnLst/>
            <a:rect l="l" t="t" r="r" b="b"/>
            <a:pathLst>
              <a:path w="12883145" h="7214561">
                <a:moveTo>
                  <a:pt x="0" y="0"/>
                </a:moveTo>
                <a:lnTo>
                  <a:pt x="12883145" y="0"/>
                </a:lnTo>
                <a:lnTo>
                  <a:pt x="12883145" y="7214562"/>
                </a:lnTo>
                <a:lnTo>
                  <a:pt x="0" y="7214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3290247" y="-4318947"/>
            <a:ext cx="8637895" cy="86378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3075" y="1116825"/>
            <a:ext cx="4711563" cy="904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7546"/>
              </a:lnSpc>
              <a:spcBef>
                <a:spcPct val="0"/>
              </a:spcBef>
            </a:pPr>
            <a:r>
              <a:rPr lang="en-US" sz="5468" spc="535" dirty="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Instructor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42355" y="-24659"/>
            <a:ext cx="12277004" cy="165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9"/>
              </a:lnSpc>
            </a:pPr>
            <a:r>
              <a:rPr lang="en-US" sz="316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dashboard displays the number of instructors in each intake round, along with their distribution across intake years and quarters.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44340" y="8324185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45445" y="7281630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943895" y="129780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895538" y="2342011"/>
            <a:ext cx="12982122" cy="7286216"/>
          </a:xfrm>
          <a:custGeom>
            <a:avLst/>
            <a:gdLst/>
            <a:ahLst/>
            <a:cxnLst/>
            <a:rect l="l" t="t" r="r" b="b"/>
            <a:pathLst>
              <a:path w="12982122" h="7286216">
                <a:moveTo>
                  <a:pt x="0" y="0"/>
                </a:moveTo>
                <a:lnTo>
                  <a:pt x="12982122" y="0"/>
                </a:lnTo>
                <a:lnTo>
                  <a:pt x="12982122" y="7286216"/>
                </a:lnTo>
                <a:lnTo>
                  <a:pt x="0" y="7286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3290247" y="-4318947"/>
            <a:ext cx="8637895" cy="86378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3075" y="1116825"/>
            <a:ext cx="4711563" cy="904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6"/>
              </a:lnSpc>
              <a:spcBef>
                <a:spcPct val="0"/>
              </a:spcBef>
            </a:pPr>
            <a:r>
              <a:rPr lang="en-US" sz="5468" spc="535" dirty="0" smtClean="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Branch</a:t>
            </a:r>
            <a:endParaRPr lang="en-US" sz="5468" spc="535" dirty="0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542355" y="-5609"/>
            <a:ext cx="11716945" cy="2532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2"/>
              </a:lnSpc>
            </a:pPr>
            <a:r>
              <a:rPr lang="en-US" sz="290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dashboard presents detailed information for each branch, including the number of instructors and students, offering a comprehensive view of faculty and student distribution across branches.</a:t>
            </a:r>
          </a:p>
          <a:p>
            <a:pPr algn="l">
              <a:lnSpc>
                <a:spcPts val="4072"/>
              </a:lnSpc>
            </a:pPr>
            <a:endParaRPr lang="en-US" sz="2908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44340" y="8324185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45445" y="7281630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943895" y="129780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843806" y="2527313"/>
            <a:ext cx="12614437" cy="7064085"/>
          </a:xfrm>
          <a:custGeom>
            <a:avLst/>
            <a:gdLst/>
            <a:ahLst/>
            <a:cxnLst/>
            <a:rect l="l" t="t" r="r" b="b"/>
            <a:pathLst>
              <a:path w="12614437" h="7064085">
                <a:moveTo>
                  <a:pt x="0" y="0"/>
                </a:moveTo>
                <a:lnTo>
                  <a:pt x="12614437" y="0"/>
                </a:lnTo>
                <a:lnTo>
                  <a:pt x="12614437" y="7064085"/>
                </a:lnTo>
                <a:lnTo>
                  <a:pt x="0" y="7064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3290247" y="-4318947"/>
            <a:ext cx="8637895" cy="86378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3075" y="1116825"/>
            <a:ext cx="4711563" cy="904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6"/>
              </a:lnSpc>
              <a:spcBef>
                <a:spcPct val="0"/>
              </a:spcBef>
            </a:pPr>
            <a:r>
              <a:rPr lang="en-US" sz="5468" spc="535" dirty="0" smtClean="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Exam</a:t>
            </a:r>
            <a:endParaRPr lang="en-US" sz="5468" spc="535" dirty="0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542355" y="-5609"/>
            <a:ext cx="11716945" cy="2532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2"/>
              </a:lnSpc>
            </a:pPr>
            <a:r>
              <a:rPr lang="en-US" sz="290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dashboard provides an overview of exam statistics, including the average exam duration and the total number of exams for each department, offering valuable insights into departmental assessment activities.</a:t>
            </a:r>
          </a:p>
          <a:p>
            <a:pPr algn="l">
              <a:lnSpc>
                <a:spcPts val="4072"/>
              </a:lnSpc>
            </a:pPr>
            <a:endParaRPr lang="en-US" sz="2908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44340" y="8324185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45445" y="7281630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943895" y="129780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67172" y="2291323"/>
            <a:ext cx="12830392" cy="7185020"/>
          </a:xfrm>
          <a:custGeom>
            <a:avLst/>
            <a:gdLst/>
            <a:ahLst/>
            <a:cxnLst/>
            <a:rect l="l" t="t" r="r" b="b"/>
            <a:pathLst>
              <a:path w="12830392" h="7185020">
                <a:moveTo>
                  <a:pt x="0" y="0"/>
                </a:moveTo>
                <a:lnTo>
                  <a:pt x="12830392" y="0"/>
                </a:lnTo>
                <a:lnTo>
                  <a:pt x="12830392" y="7185020"/>
                </a:lnTo>
                <a:lnTo>
                  <a:pt x="0" y="7185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3290247" y="-4318947"/>
            <a:ext cx="8637895" cy="86378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0" y="1116825"/>
            <a:ext cx="5001297" cy="904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46"/>
              </a:lnSpc>
              <a:spcBef>
                <a:spcPct val="0"/>
              </a:spcBef>
            </a:pPr>
            <a:r>
              <a:rPr lang="en-US" sz="5468" spc="535" dirty="0" smtClean="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Department</a:t>
            </a:r>
            <a:endParaRPr lang="en-US" sz="5468" spc="535" dirty="0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542355" y="-5609"/>
            <a:ext cx="11716945" cy="2532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2"/>
              </a:lnSpc>
            </a:pPr>
            <a:r>
              <a:rPr lang="en-US" sz="290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dashboard presents departmental information, including the tracks offered, the number of students in each department, and their average age, providing a comprehensive view of student demographics across departments.</a:t>
            </a:r>
          </a:p>
          <a:p>
            <a:pPr algn="l">
              <a:lnSpc>
                <a:spcPts val="4072"/>
              </a:lnSpc>
            </a:pPr>
            <a:endParaRPr lang="en-US" sz="2908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44340" y="8324185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45445" y="7281630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943895" y="129780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53317" y="2291323"/>
            <a:ext cx="13192128" cy="7387592"/>
          </a:xfrm>
          <a:custGeom>
            <a:avLst/>
            <a:gdLst/>
            <a:ahLst/>
            <a:cxnLst/>
            <a:rect l="l" t="t" r="r" b="b"/>
            <a:pathLst>
              <a:path w="13192128" h="7387592">
                <a:moveTo>
                  <a:pt x="0" y="0"/>
                </a:moveTo>
                <a:lnTo>
                  <a:pt x="13192128" y="0"/>
                </a:lnTo>
                <a:lnTo>
                  <a:pt x="13192128" y="7387592"/>
                </a:lnTo>
                <a:lnTo>
                  <a:pt x="0" y="7387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3290247" y="-4318947"/>
            <a:ext cx="8637895" cy="86378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3075" y="1116825"/>
            <a:ext cx="4711563" cy="904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6"/>
              </a:lnSpc>
              <a:spcBef>
                <a:spcPct val="0"/>
              </a:spcBef>
            </a:pPr>
            <a:r>
              <a:rPr lang="en-US" sz="5468" spc="535" dirty="0" smtClean="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Tracks</a:t>
            </a:r>
            <a:endParaRPr lang="en-US" sz="5468" spc="535" dirty="0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542355" y="-5609"/>
            <a:ext cx="11716945" cy="202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2"/>
              </a:lnSpc>
            </a:pPr>
            <a:r>
              <a:rPr lang="en-US" sz="290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dashboard displays the number of students in each track, along with the total student count, offering a clear overview of enrollment distribution.</a:t>
            </a:r>
          </a:p>
          <a:p>
            <a:pPr algn="l">
              <a:lnSpc>
                <a:spcPts val="4072"/>
              </a:lnSpc>
            </a:pPr>
            <a:endParaRPr lang="en-US" sz="2908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44340" y="8324185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45445" y="7281630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943895" y="129780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97706" y="2287792"/>
            <a:ext cx="12947739" cy="7266919"/>
          </a:xfrm>
          <a:custGeom>
            <a:avLst/>
            <a:gdLst/>
            <a:ahLst/>
            <a:cxnLst/>
            <a:rect l="l" t="t" r="r" b="b"/>
            <a:pathLst>
              <a:path w="12947739" h="7266919">
                <a:moveTo>
                  <a:pt x="0" y="0"/>
                </a:moveTo>
                <a:lnTo>
                  <a:pt x="12947739" y="0"/>
                </a:lnTo>
                <a:lnTo>
                  <a:pt x="12947739" y="7266918"/>
                </a:lnTo>
                <a:lnTo>
                  <a:pt x="0" y="7266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3290247" y="-4318947"/>
            <a:ext cx="8637895" cy="86378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3075" y="1116825"/>
            <a:ext cx="4711563" cy="904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6"/>
              </a:lnSpc>
              <a:spcBef>
                <a:spcPct val="0"/>
              </a:spcBef>
            </a:pPr>
            <a:r>
              <a:rPr lang="en-US" sz="5468" spc="535" dirty="0" smtClean="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Courses</a:t>
            </a:r>
            <a:endParaRPr lang="en-US" sz="5468" spc="535" dirty="0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542355" y="-5609"/>
            <a:ext cx="11716945" cy="202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2"/>
              </a:lnSpc>
            </a:pPr>
            <a:r>
              <a:rPr lang="en-US" sz="290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dashboard presents detailed information for each course, including the number of students enrolled by intake year, providing insights into course popularity and enrollment trends.</a:t>
            </a:r>
          </a:p>
          <a:p>
            <a:pPr algn="l">
              <a:lnSpc>
                <a:spcPts val="4072"/>
              </a:lnSpc>
            </a:pPr>
            <a:endParaRPr lang="en-US" sz="2908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83808" y="3786667"/>
            <a:ext cx="2704073" cy="4255492"/>
            <a:chOff x="0" y="0"/>
            <a:chExt cx="812800" cy="12791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279131"/>
            </a:xfrm>
            <a:custGeom>
              <a:avLst/>
              <a:gdLst/>
              <a:ahLst/>
              <a:cxnLst/>
              <a:rect l="l" t="t" r="r" b="b"/>
              <a:pathLst>
                <a:path w="812800" h="1279131">
                  <a:moveTo>
                    <a:pt x="146016" y="0"/>
                  </a:moveTo>
                  <a:lnTo>
                    <a:pt x="666784" y="0"/>
                  </a:lnTo>
                  <a:cubicBezTo>
                    <a:pt x="705510" y="0"/>
                    <a:pt x="742650" y="15384"/>
                    <a:pt x="770033" y="42767"/>
                  </a:cubicBezTo>
                  <a:cubicBezTo>
                    <a:pt x="797416" y="70150"/>
                    <a:pt x="812800" y="107290"/>
                    <a:pt x="812800" y="146016"/>
                  </a:cubicBezTo>
                  <a:lnTo>
                    <a:pt x="812800" y="1133115"/>
                  </a:lnTo>
                  <a:cubicBezTo>
                    <a:pt x="812800" y="1171841"/>
                    <a:pt x="797416" y="1208981"/>
                    <a:pt x="770033" y="1236364"/>
                  </a:cubicBezTo>
                  <a:cubicBezTo>
                    <a:pt x="742650" y="1263747"/>
                    <a:pt x="705510" y="1279131"/>
                    <a:pt x="666784" y="1279131"/>
                  </a:cubicBezTo>
                  <a:lnTo>
                    <a:pt x="146016" y="1279131"/>
                  </a:lnTo>
                  <a:cubicBezTo>
                    <a:pt x="107290" y="1279131"/>
                    <a:pt x="70150" y="1263747"/>
                    <a:pt x="42767" y="1236364"/>
                  </a:cubicBezTo>
                  <a:cubicBezTo>
                    <a:pt x="15384" y="1208981"/>
                    <a:pt x="0" y="1171841"/>
                    <a:pt x="0" y="1133115"/>
                  </a:cubicBezTo>
                  <a:lnTo>
                    <a:pt x="0" y="146016"/>
                  </a:lnTo>
                  <a:cubicBezTo>
                    <a:pt x="0" y="107290"/>
                    <a:pt x="15384" y="70150"/>
                    <a:pt x="42767" y="42767"/>
                  </a:cubicBezTo>
                  <a:cubicBezTo>
                    <a:pt x="70150" y="15384"/>
                    <a:pt x="107290" y="0"/>
                    <a:pt x="146016" y="0"/>
                  </a:cubicBezTo>
                  <a:close/>
                </a:path>
              </a:pathLst>
            </a:custGeom>
            <a:solidFill>
              <a:srgbClr val="A9282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1298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50028" y="3939715"/>
            <a:ext cx="2371634" cy="2362370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14624" r="223" b="-1491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</p:grpSp>
      <p:sp>
        <p:nvSpPr>
          <p:cNvPr id="9" name="Freeform 9"/>
          <p:cNvSpPr/>
          <p:nvPr/>
        </p:nvSpPr>
        <p:spPr>
          <a:xfrm rot="-5400000">
            <a:off x="3769447" y="4562605"/>
            <a:ext cx="4255492" cy="2703616"/>
          </a:xfrm>
          <a:custGeom>
            <a:avLst/>
            <a:gdLst/>
            <a:ahLst/>
            <a:cxnLst/>
            <a:rect l="l" t="t" r="r" b="b"/>
            <a:pathLst>
              <a:path w="4255492" h="2703616">
                <a:moveTo>
                  <a:pt x="0" y="0"/>
                </a:moveTo>
                <a:lnTo>
                  <a:pt x="4255492" y="0"/>
                </a:lnTo>
                <a:lnTo>
                  <a:pt x="4255492" y="2703616"/>
                </a:lnTo>
                <a:lnTo>
                  <a:pt x="0" y="2703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</p:sp>
      <p:sp>
        <p:nvSpPr>
          <p:cNvPr id="10" name="Freeform 10"/>
          <p:cNvSpPr/>
          <p:nvPr/>
        </p:nvSpPr>
        <p:spPr>
          <a:xfrm rot="-5400000">
            <a:off x="6940434" y="4562605"/>
            <a:ext cx="4255492" cy="2703616"/>
          </a:xfrm>
          <a:custGeom>
            <a:avLst/>
            <a:gdLst/>
            <a:ahLst/>
            <a:cxnLst/>
            <a:rect l="l" t="t" r="r" b="b"/>
            <a:pathLst>
              <a:path w="4255492" h="2703616">
                <a:moveTo>
                  <a:pt x="0" y="0"/>
                </a:moveTo>
                <a:lnTo>
                  <a:pt x="4255492" y="0"/>
                </a:lnTo>
                <a:lnTo>
                  <a:pt x="4255492" y="2703616"/>
                </a:lnTo>
                <a:lnTo>
                  <a:pt x="0" y="2703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871634" y="3939715"/>
            <a:ext cx="2371634" cy="2362370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270753" t="-139200" r="-121035" b="-254787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4700647" y="3939715"/>
            <a:ext cx="2371634" cy="2362370"/>
            <a:chOff x="0" y="0"/>
            <a:chExt cx="6502400" cy="6477000"/>
          </a:xfrm>
        </p:grpSpPr>
        <p:sp>
          <p:nvSpPr>
            <p:cNvPr id="15" name="Freeform 1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58550" t="-14913" r="-46177" b="-90729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17" name="Freeform 17"/>
          <p:cNvSpPr/>
          <p:nvPr/>
        </p:nvSpPr>
        <p:spPr>
          <a:xfrm rot="-5400000">
            <a:off x="10111421" y="4562605"/>
            <a:ext cx="4255492" cy="2703616"/>
          </a:xfrm>
          <a:custGeom>
            <a:avLst/>
            <a:gdLst/>
            <a:ahLst/>
            <a:cxnLst/>
            <a:rect l="l" t="t" r="r" b="b"/>
            <a:pathLst>
              <a:path w="4255492" h="2703616">
                <a:moveTo>
                  <a:pt x="0" y="0"/>
                </a:moveTo>
                <a:lnTo>
                  <a:pt x="4255492" y="0"/>
                </a:lnTo>
                <a:lnTo>
                  <a:pt x="4255492" y="2703616"/>
                </a:lnTo>
                <a:lnTo>
                  <a:pt x="0" y="2703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064079" y="3939715"/>
            <a:ext cx="2371634" cy="2362370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28235" r="-27616" b="-56550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9282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-1586068" y="-1808676"/>
            <a:ext cx="3172137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874585" y="9258300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384715" y="-413585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5400000">
            <a:off x="13424637" y="4562605"/>
            <a:ext cx="4255492" cy="2703616"/>
          </a:xfrm>
          <a:custGeom>
            <a:avLst/>
            <a:gdLst/>
            <a:ahLst/>
            <a:cxnLst/>
            <a:rect l="l" t="t" r="r" b="b"/>
            <a:pathLst>
              <a:path w="4255492" h="2703616">
                <a:moveTo>
                  <a:pt x="0" y="0"/>
                </a:moveTo>
                <a:lnTo>
                  <a:pt x="4255492" y="0"/>
                </a:lnTo>
                <a:lnTo>
                  <a:pt x="4255492" y="2703616"/>
                </a:lnTo>
                <a:lnTo>
                  <a:pt x="0" y="2703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4377295" y="3939715"/>
            <a:ext cx="2371634" cy="2362370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5"/>
              <a:stretch>
                <a:fillRect l="-57931" t="-43499" r="-100619" b="-116207"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528570" y="6460657"/>
            <a:ext cx="2393092" cy="71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399" spc="119" dirty="0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Mohamed</a:t>
            </a:r>
          </a:p>
          <a:p>
            <a:pPr algn="ctr">
              <a:lnSpc>
                <a:spcPts val="2879"/>
              </a:lnSpc>
            </a:pPr>
            <a:r>
              <a:rPr lang="en-US" sz="2399" spc="119" dirty="0" smtClean="0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Shoreif</a:t>
            </a:r>
            <a:endParaRPr lang="en-US" sz="2399" spc="119" dirty="0">
              <a:solidFill>
                <a:srgbClr val="FFFBFB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794640" y="6460657"/>
            <a:ext cx="2205107" cy="107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399" spc="119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Mostafa</a:t>
            </a:r>
          </a:p>
          <a:p>
            <a:pPr algn="ctr">
              <a:lnSpc>
                <a:spcPts val="2879"/>
              </a:lnSpc>
            </a:pPr>
            <a:r>
              <a:rPr lang="en-US" sz="2399" spc="119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Hussein</a:t>
            </a:r>
          </a:p>
          <a:p>
            <a:pPr algn="ctr">
              <a:lnSpc>
                <a:spcPts val="2879"/>
              </a:lnSpc>
            </a:pPr>
            <a:endParaRPr lang="en-US" sz="2399" spc="119">
              <a:solidFill>
                <a:srgbClr val="FFFBFB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871634" y="6460657"/>
            <a:ext cx="2393092" cy="71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399" spc="119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Kareem </a:t>
            </a:r>
          </a:p>
          <a:p>
            <a:pPr algn="ctr">
              <a:lnSpc>
                <a:spcPts val="2879"/>
              </a:lnSpc>
            </a:pPr>
            <a:r>
              <a:rPr lang="en-US" sz="2399" spc="119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Amr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042621" y="6460657"/>
            <a:ext cx="2393092" cy="71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399" spc="119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Mariam</a:t>
            </a:r>
          </a:p>
          <a:p>
            <a:pPr algn="ctr">
              <a:lnSpc>
                <a:spcPts val="2879"/>
              </a:lnSpc>
            </a:pPr>
            <a:r>
              <a:rPr lang="en-US" sz="2399" spc="119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Ayman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062592" y="1121186"/>
            <a:ext cx="7845600" cy="872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Our Team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355837" y="6460657"/>
            <a:ext cx="2393092" cy="71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399" spc="119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Abdelrahman</a:t>
            </a:r>
          </a:p>
          <a:p>
            <a:pPr algn="ctr">
              <a:lnSpc>
                <a:spcPts val="2879"/>
              </a:lnSpc>
            </a:pPr>
            <a:r>
              <a:rPr lang="en-US" sz="2399" spc="119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Hamdy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4" name="Freeform 4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r="-1956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A928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A9282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A9282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898489" y="309882"/>
            <a:ext cx="3062481" cy="2058481"/>
          </a:xfrm>
          <a:custGeom>
            <a:avLst/>
            <a:gdLst/>
            <a:ahLst/>
            <a:cxnLst/>
            <a:rect l="l" t="t" r="r" b="b"/>
            <a:pathLst>
              <a:path w="3062481" h="2058481">
                <a:moveTo>
                  <a:pt x="0" y="0"/>
                </a:moveTo>
                <a:lnTo>
                  <a:pt x="3062481" y="0"/>
                </a:lnTo>
                <a:lnTo>
                  <a:pt x="3062481" y="2058481"/>
                </a:lnTo>
                <a:lnTo>
                  <a:pt x="0" y="2058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407248" y="4810951"/>
            <a:ext cx="5435861" cy="2109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8174" spc="882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11171" y="699199"/>
            <a:ext cx="9731543" cy="115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8174" spc="882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INTRODUCTION</a:t>
            </a:r>
          </a:p>
        </p:txBody>
      </p:sp>
      <p:grpSp>
        <p:nvGrpSpPr>
          <p:cNvPr id="4" name="Group 4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A9282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773821">
            <a:off x="16206265" y="-249036"/>
            <a:ext cx="3398814" cy="11125684"/>
            <a:chOff x="0" y="0"/>
            <a:chExt cx="895161" cy="29302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95161" cy="2930221"/>
            </a:xfrm>
            <a:custGeom>
              <a:avLst/>
              <a:gdLst/>
              <a:ahLst/>
              <a:cxnLst/>
              <a:rect l="l" t="t" r="r" b="b"/>
              <a:pathLst>
                <a:path w="895161" h="2930221">
                  <a:moveTo>
                    <a:pt x="0" y="0"/>
                  </a:moveTo>
                  <a:lnTo>
                    <a:pt x="895161" y="0"/>
                  </a:lnTo>
                  <a:lnTo>
                    <a:pt x="895161" y="2930221"/>
                  </a:lnTo>
                  <a:lnTo>
                    <a:pt x="0" y="2930221"/>
                  </a:lnTo>
                  <a:close/>
                </a:path>
              </a:pathLst>
            </a:custGeom>
            <a:solidFill>
              <a:srgbClr val="A9282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95161" cy="2949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334806" y="2078016"/>
            <a:ext cx="12294450" cy="483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This project is an automated examination system designed to streamline the process of exam generation, answering, and grading using data-driven methods. It leverages Power BI for intuitive dashboard visualizations, Python for efficient data generation, SQL for managing stored procedures, and SSRS for comprehensive reporting, offering a seamless and efficient experience for both administrators and users.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293809" y="-2546186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6" y="0"/>
                </a:lnTo>
                <a:lnTo>
                  <a:pt x="4116356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629255" y="8613175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6" y="0"/>
                </a:lnTo>
                <a:lnTo>
                  <a:pt x="4116356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619980" y="330137"/>
            <a:ext cx="3042435" cy="3042435"/>
          </a:xfrm>
          <a:custGeom>
            <a:avLst/>
            <a:gdLst/>
            <a:ahLst/>
            <a:cxnLst/>
            <a:rect l="l" t="t" r="r" b="b"/>
            <a:pathLst>
              <a:path w="3042435" h="3042435">
                <a:moveTo>
                  <a:pt x="0" y="0"/>
                </a:moveTo>
                <a:lnTo>
                  <a:pt x="3042436" y="0"/>
                </a:lnTo>
                <a:lnTo>
                  <a:pt x="3042436" y="3042435"/>
                </a:lnTo>
                <a:lnTo>
                  <a:pt x="0" y="3042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2334588" y="6817499"/>
            <a:ext cx="3098957" cy="3098957"/>
          </a:xfrm>
          <a:custGeom>
            <a:avLst/>
            <a:gdLst/>
            <a:ahLst/>
            <a:cxnLst/>
            <a:rect l="l" t="t" r="r" b="b"/>
            <a:pathLst>
              <a:path w="3098957" h="3098957">
                <a:moveTo>
                  <a:pt x="0" y="0"/>
                </a:moveTo>
                <a:lnTo>
                  <a:pt x="3098957" y="0"/>
                </a:lnTo>
                <a:lnTo>
                  <a:pt x="3098957" y="3098957"/>
                </a:lnTo>
                <a:lnTo>
                  <a:pt x="0" y="3098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79032" y="1342561"/>
            <a:ext cx="1501437" cy="2462923"/>
            <a:chOff x="0" y="0"/>
            <a:chExt cx="1451520" cy="2381040"/>
          </a:xfrm>
        </p:grpSpPr>
        <p:sp>
          <p:nvSpPr>
            <p:cNvPr id="11" name="Freeform 11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A9282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160009" y="2184141"/>
            <a:ext cx="420045" cy="780509"/>
            <a:chOff x="0" y="0"/>
            <a:chExt cx="406080" cy="754560"/>
          </a:xfrm>
        </p:grpSpPr>
        <p:sp>
          <p:nvSpPr>
            <p:cNvPr id="13" name="Freeform 13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A9282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554732" y="1571203"/>
            <a:ext cx="7627836" cy="1982552"/>
            <a:chOff x="0" y="0"/>
            <a:chExt cx="7374240" cy="19166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A9282D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182171" y="4185118"/>
            <a:ext cx="1502182" cy="2462923"/>
            <a:chOff x="0" y="0"/>
            <a:chExt cx="1452240" cy="2381040"/>
          </a:xfrm>
        </p:grpSpPr>
        <p:sp>
          <p:nvSpPr>
            <p:cNvPr id="17" name="Freeform 17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CFC7B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3068435" y="5026697"/>
            <a:ext cx="420045" cy="780509"/>
            <a:chOff x="0" y="0"/>
            <a:chExt cx="406080" cy="754560"/>
          </a:xfrm>
        </p:grpSpPr>
        <p:sp>
          <p:nvSpPr>
            <p:cNvPr id="19" name="Freeform 19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CFC7BA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053842" y="4413759"/>
            <a:ext cx="7998209" cy="1982552"/>
            <a:chOff x="0" y="0"/>
            <a:chExt cx="7732299" cy="19166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789759" cy="1963166"/>
            </a:xfrm>
            <a:custGeom>
              <a:avLst/>
              <a:gdLst/>
              <a:ahLst/>
              <a:cxnLst/>
              <a:rect l="l" t="t" r="r" b="b"/>
              <a:pathLst>
                <a:path w="7789759" h="1963166">
                  <a:moveTo>
                    <a:pt x="1013667" y="1963166"/>
                  </a:moveTo>
                  <a:lnTo>
                    <a:pt x="7789759" y="1963166"/>
                  </a:lnTo>
                  <a:lnTo>
                    <a:pt x="6913970" y="1125601"/>
                  </a:lnTo>
                  <a:cubicBezTo>
                    <a:pt x="6872572" y="1086104"/>
                    <a:pt x="6851273" y="1033780"/>
                    <a:pt x="6851273" y="981583"/>
                  </a:cubicBezTo>
                  <a:cubicBezTo>
                    <a:pt x="6851273" y="929386"/>
                    <a:pt x="6872039" y="877570"/>
                    <a:pt x="6913970" y="837565"/>
                  </a:cubicBezTo>
                  <a:lnTo>
                    <a:pt x="7789251" y="0"/>
                  </a:lnTo>
                  <a:lnTo>
                    <a:pt x="1013667" y="0"/>
                  </a:lnTo>
                  <a:lnTo>
                    <a:pt x="0" y="980948"/>
                  </a:lnTo>
                  <a:lnTo>
                    <a:pt x="1013667" y="1963039"/>
                  </a:lnTo>
                  <a:close/>
                </a:path>
              </a:pathLst>
            </a:custGeom>
            <a:solidFill>
              <a:srgbClr val="CFC7BA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9637848" y="1856693"/>
            <a:ext cx="1092715" cy="1300852"/>
          </a:xfrm>
          <a:custGeom>
            <a:avLst/>
            <a:gdLst/>
            <a:ahLst/>
            <a:cxnLst/>
            <a:rect l="l" t="t" r="r" b="b"/>
            <a:pathLst>
              <a:path w="1092715" h="1300852">
                <a:moveTo>
                  <a:pt x="0" y="0"/>
                </a:moveTo>
                <a:lnTo>
                  <a:pt x="1092715" y="0"/>
                </a:lnTo>
                <a:lnTo>
                  <a:pt x="1092715" y="1300851"/>
                </a:lnTo>
                <a:lnTo>
                  <a:pt x="0" y="1300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3899680" y="7029040"/>
            <a:ext cx="1594024" cy="2614800"/>
            <a:chOff x="0" y="0"/>
            <a:chExt cx="1451520" cy="2381040"/>
          </a:xfrm>
        </p:grpSpPr>
        <p:sp>
          <p:nvSpPr>
            <p:cNvPr id="24" name="Freeform 24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A9282D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4091817" y="7922516"/>
            <a:ext cx="445947" cy="828639"/>
            <a:chOff x="0" y="0"/>
            <a:chExt cx="406080" cy="754560"/>
          </a:xfrm>
        </p:grpSpPr>
        <p:sp>
          <p:nvSpPr>
            <p:cNvPr id="26" name="Freeform 26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A9282D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4510881" y="7271781"/>
            <a:ext cx="8098211" cy="2104807"/>
            <a:chOff x="0" y="0"/>
            <a:chExt cx="7374240" cy="19166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A9282D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10844859" y="4714352"/>
            <a:ext cx="1258299" cy="1381366"/>
          </a:xfrm>
          <a:custGeom>
            <a:avLst/>
            <a:gdLst/>
            <a:ahLst/>
            <a:cxnLst/>
            <a:rect l="l" t="t" r="r" b="b"/>
            <a:pathLst>
              <a:path w="1258299" h="1381366">
                <a:moveTo>
                  <a:pt x="0" y="0"/>
                </a:moveTo>
                <a:lnTo>
                  <a:pt x="1258299" y="0"/>
                </a:lnTo>
                <a:lnTo>
                  <a:pt x="1258299" y="1381366"/>
                </a:lnTo>
                <a:lnTo>
                  <a:pt x="0" y="1381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5499239" y="7710509"/>
            <a:ext cx="1271268" cy="1227351"/>
          </a:xfrm>
          <a:custGeom>
            <a:avLst/>
            <a:gdLst/>
            <a:ahLst/>
            <a:cxnLst/>
            <a:rect l="l" t="t" r="r" b="b"/>
            <a:pathLst>
              <a:path w="1271268" h="1227351">
                <a:moveTo>
                  <a:pt x="0" y="0"/>
                </a:moveTo>
                <a:lnTo>
                  <a:pt x="1271268" y="0"/>
                </a:lnTo>
                <a:lnTo>
                  <a:pt x="1271268" y="1227351"/>
                </a:lnTo>
                <a:lnTo>
                  <a:pt x="0" y="12273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95949" y="1186854"/>
            <a:ext cx="5605439" cy="1101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Project Aim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882959" y="1769954"/>
            <a:ext cx="4687660" cy="143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0"/>
              </a:lnSpc>
              <a:spcBef>
                <a:spcPct val="0"/>
              </a:spcBef>
            </a:pPr>
            <a:r>
              <a:rPr lang="en-US" sz="2080" spc="20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Facilitate Exam Generation: Develop a system that streamlines the process of generating Exams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563813" y="1993641"/>
            <a:ext cx="1262823" cy="103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96"/>
              </a:lnSpc>
              <a:spcBef>
                <a:spcPct val="0"/>
              </a:spcBef>
            </a:pPr>
            <a:r>
              <a:rPr lang="en-US" sz="5649" spc="553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684352" y="4802983"/>
            <a:ext cx="1262823" cy="103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96"/>
              </a:lnSpc>
              <a:spcBef>
                <a:spcPct val="0"/>
              </a:spcBef>
            </a:pPr>
            <a:r>
              <a:rPr lang="en-US" sz="5649" spc="553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982680" y="7485138"/>
            <a:ext cx="4976727" cy="1799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2"/>
              </a:lnSpc>
            </a:pPr>
            <a:r>
              <a:rPr lang="en-US" sz="2095" spc="2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Flexible Question Usage:</a:t>
            </a:r>
          </a:p>
          <a:p>
            <a:pPr marL="0" lvl="0" indent="0" algn="l">
              <a:lnSpc>
                <a:spcPts val="2892"/>
              </a:lnSpc>
              <a:spcBef>
                <a:spcPct val="0"/>
              </a:spcBef>
            </a:pPr>
            <a:r>
              <a:rPr lang="en-US" sz="2095" spc="2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Allow questions to be reused multiple times while ensuring that not all questions are included in every exam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397191" y="7732016"/>
            <a:ext cx="1340696" cy="108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76"/>
              </a:lnSpc>
              <a:spcBef>
                <a:spcPct val="0"/>
              </a:spcBef>
            </a:pPr>
            <a:r>
              <a:rPr lang="en-US" sz="5997" spc="587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216157" y="4497751"/>
            <a:ext cx="4687660" cy="1800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0"/>
              </a:lnSpc>
            </a:pPr>
            <a:r>
              <a:rPr lang="en-US" sz="2080" spc="20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Question variation :</a:t>
            </a:r>
          </a:p>
          <a:p>
            <a:pPr algn="l">
              <a:lnSpc>
                <a:spcPts val="2870"/>
              </a:lnSpc>
            </a:pPr>
            <a:r>
              <a:rPr lang="en-US" sz="2080" spc="20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 question is assigned to be vary from Multiple choices and True or False to support </a:t>
            </a:r>
          </a:p>
          <a:p>
            <a:pPr marL="0" lvl="0" indent="0" algn="l">
              <a:lnSpc>
                <a:spcPts val="2870"/>
              </a:lnSpc>
              <a:spcBef>
                <a:spcPct val="0"/>
              </a:spcBef>
            </a:pPr>
            <a:r>
              <a:rPr lang="en-US" sz="2080" spc="20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exam efficiency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83416" b="-8341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A928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A9282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91275" y="2179745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1638092" y="1512782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A9282D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928304" y="4033124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871949" y="3363782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A9282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190711" y="5888883"/>
            <a:ext cx="4489509" cy="1594842"/>
            <a:chOff x="0" y="0"/>
            <a:chExt cx="4075920" cy="14479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75811" cy="1447927"/>
            </a:xfrm>
            <a:custGeom>
              <a:avLst/>
              <a:gdLst/>
              <a:ahLst/>
              <a:cxnLst/>
              <a:rect l="l" t="t" r="r" b="b"/>
              <a:pathLst>
                <a:path w="4075811" h="1447927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001122" y="5217162"/>
            <a:ext cx="2264184" cy="2264184"/>
            <a:chOff x="0" y="0"/>
            <a:chExt cx="2055600" cy="2055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A9282D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353193" y="7739090"/>
            <a:ext cx="4487922" cy="1594049"/>
            <a:chOff x="0" y="0"/>
            <a:chExt cx="4074480" cy="1447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74414" cy="1447165"/>
            </a:xfrm>
            <a:custGeom>
              <a:avLst/>
              <a:gdLst/>
              <a:ahLst/>
              <a:cxnLst/>
              <a:rect l="l" t="t" r="r" b="b"/>
              <a:pathLst>
                <a:path w="4074414" h="1447165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6238151" y="7067369"/>
            <a:ext cx="2263391" cy="2265770"/>
            <a:chOff x="0" y="0"/>
            <a:chExt cx="2054880" cy="2057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A9282D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8745932" y="7987856"/>
            <a:ext cx="2732632" cy="39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Phase 1</a:t>
            </a:r>
          </a:p>
        </p:txBody>
      </p:sp>
      <p:sp>
        <p:nvSpPr>
          <p:cNvPr id="28" name="Freeform 28"/>
          <p:cNvSpPr/>
          <p:nvPr/>
        </p:nvSpPr>
        <p:spPr>
          <a:xfrm>
            <a:off x="12485593" y="2204304"/>
            <a:ext cx="799426" cy="880347"/>
          </a:xfrm>
          <a:custGeom>
            <a:avLst/>
            <a:gdLst/>
            <a:ahLst/>
            <a:cxnLst/>
            <a:rect l="l" t="t" r="r" b="b"/>
            <a:pathLst>
              <a:path w="799426" h="880347">
                <a:moveTo>
                  <a:pt x="0" y="0"/>
                </a:moveTo>
                <a:lnTo>
                  <a:pt x="799426" y="0"/>
                </a:lnTo>
                <a:lnTo>
                  <a:pt x="799426" y="880347"/>
                </a:lnTo>
                <a:lnTo>
                  <a:pt x="0" y="880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8675865" y="5794043"/>
            <a:ext cx="1029692" cy="892261"/>
          </a:xfrm>
          <a:custGeom>
            <a:avLst/>
            <a:gdLst/>
            <a:ahLst/>
            <a:cxnLst/>
            <a:rect l="l" t="t" r="r" b="b"/>
            <a:pathLst>
              <a:path w="1029692" h="892261">
                <a:moveTo>
                  <a:pt x="0" y="0"/>
                </a:moveTo>
                <a:lnTo>
                  <a:pt x="1029692" y="0"/>
                </a:lnTo>
                <a:lnTo>
                  <a:pt x="1029692" y="892261"/>
                </a:lnTo>
                <a:lnTo>
                  <a:pt x="0" y="892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7007481" y="7667300"/>
            <a:ext cx="724731" cy="1065909"/>
          </a:xfrm>
          <a:custGeom>
            <a:avLst/>
            <a:gdLst/>
            <a:ahLst/>
            <a:cxnLst/>
            <a:rect l="l" t="t" r="r" b="b"/>
            <a:pathLst>
              <a:path w="724731" h="1065909">
                <a:moveTo>
                  <a:pt x="0" y="0"/>
                </a:moveTo>
                <a:lnTo>
                  <a:pt x="724731" y="0"/>
                </a:lnTo>
                <a:lnTo>
                  <a:pt x="724731" y="1065908"/>
                </a:lnTo>
                <a:lnTo>
                  <a:pt x="0" y="10659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0505194" y="4033124"/>
            <a:ext cx="1000866" cy="988796"/>
          </a:xfrm>
          <a:custGeom>
            <a:avLst/>
            <a:gdLst/>
            <a:ahLst/>
            <a:cxnLst/>
            <a:rect l="l" t="t" r="r" b="b"/>
            <a:pathLst>
              <a:path w="1000866" h="988796">
                <a:moveTo>
                  <a:pt x="0" y="0"/>
                </a:moveTo>
                <a:lnTo>
                  <a:pt x="1000866" y="0"/>
                </a:lnTo>
                <a:lnTo>
                  <a:pt x="1000866" y="988796"/>
                </a:lnTo>
                <a:lnTo>
                  <a:pt x="0" y="9887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0505194" y="6166027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Phase 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77430" y="4323617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Phase 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052289" y="2476104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Phase 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97995" y="4859913"/>
            <a:ext cx="5968751" cy="155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b="1" spc="198">
                <a:solidFill>
                  <a:srgbClr val="040506"/>
                </a:solidFill>
                <a:latin typeface="Codec Pro ExtraBold Bold"/>
                <a:ea typeface="Codec Pro ExtraBold Bold"/>
                <a:cs typeface="Codec Pro ExtraBold Bold"/>
                <a:sym typeface="Codec Pro ExtraBold Bold"/>
              </a:rPr>
              <a:t>Project phases</a:t>
            </a:r>
          </a:p>
          <a:p>
            <a:pPr algn="l">
              <a:lnSpc>
                <a:spcPts val="5628"/>
              </a:lnSpc>
            </a:pPr>
            <a:endParaRPr lang="en-US" sz="5684" b="1" spc="198">
              <a:solidFill>
                <a:srgbClr val="040506"/>
              </a:solidFill>
              <a:latin typeface="Codec Pro ExtraBold Bold"/>
              <a:ea typeface="Codec Pro ExtraBold Bold"/>
              <a:cs typeface="Codec Pro ExtraBold Bold"/>
              <a:sym typeface="Codec Pro ExtraBold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745932" y="8431212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ERD &amp; Mapping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05194" y="6587543"/>
            <a:ext cx="2961949" cy="61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Database Creation &amp; Data Insertion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422095" y="4749758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SSRS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052289" y="2857434"/>
            <a:ext cx="2961949" cy="61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Power BI </a:t>
            </a:r>
          </a:p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Dashboard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43334" y="577734"/>
            <a:ext cx="14519794" cy="9536780"/>
          </a:xfrm>
          <a:custGeom>
            <a:avLst/>
            <a:gdLst/>
            <a:ahLst/>
            <a:cxnLst/>
            <a:rect l="l" t="t" r="r" b="b"/>
            <a:pathLst>
              <a:path w="14519794" h="9536780">
                <a:moveTo>
                  <a:pt x="0" y="0"/>
                </a:moveTo>
                <a:lnTo>
                  <a:pt x="14519794" y="0"/>
                </a:lnTo>
                <a:lnTo>
                  <a:pt x="14519794" y="9536779"/>
                </a:lnTo>
                <a:lnTo>
                  <a:pt x="0" y="953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44340" y="8324185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45445" y="7281630"/>
            <a:ext cx="2085109" cy="208510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2943895" y="129780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4919182" y="-4566049"/>
            <a:ext cx="8637895" cy="86378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24380" y="377709"/>
            <a:ext cx="5605439" cy="1101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44340" y="8324185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45445" y="7281630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943895" y="129780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4919182" y="-4566049"/>
            <a:ext cx="8637895" cy="86378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499239" y="7710509"/>
            <a:ext cx="1271268" cy="1227351"/>
          </a:xfrm>
          <a:custGeom>
            <a:avLst/>
            <a:gdLst/>
            <a:ahLst/>
            <a:cxnLst/>
            <a:rect l="l" t="t" r="r" b="b"/>
            <a:pathLst>
              <a:path w="1271268" h="1227351">
                <a:moveTo>
                  <a:pt x="0" y="0"/>
                </a:moveTo>
                <a:lnTo>
                  <a:pt x="1271268" y="0"/>
                </a:lnTo>
                <a:lnTo>
                  <a:pt x="1271268" y="1227351"/>
                </a:lnTo>
                <a:lnTo>
                  <a:pt x="0" y="1227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908511" y="0"/>
            <a:ext cx="8470979" cy="10287000"/>
          </a:xfrm>
          <a:custGeom>
            <a:avLst/>
            <a:gdLst/>
            <a:ahLst/>
            <a:cxnLst/>
            <a:rect l="l" t="t" r="r" b="b"/>
            <a:pathLst>
              <a:path w="8470979" h="10287000">
                <a:moveTo>
                  <a:pt x="0" y="0"/>
                </a:moveTo>
                <a:lnTo>
                  <a:pt x="8470978" y="0"/>
                </a:lnTo>
                <a:lnTo>
                  <a:pt x="84709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61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3075" y="642211"/>
            <a:ext cx="4518319" cy="224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6"/>
              </a:lnSpc>
            </a:pPr>
            <a:r>
              <a:rPr lang="en-US" sz="4229" spc="414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DATABASE DIAGRAM </a:t>
            </a:r>
          </a:p>
          <a:p>
            <a:pPr marL="0" lvl="0" indent="0" algn="l">
              <a:lnSpc>
                <a:spcPts val="5836"/>
              </a:lnSpc>
              <a:spcBef>
                <a:spcPct val="0"/>
              </a:spcBef>
            </a:pPr>
            <a:endParaRPr lang="en-US" sz="4229" spc="414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84059" y="2347161"/>
            <a:ext cx="13908113" cy="7019579"/>
          </a:xfrm>
          <a:custGeom>
            <a:avLst/>
            <a:gdLst/>
            <a:ahLst/>
            <a:cxnLst/>
            <a:rect l="l" t="t" r="r" b="b"/>
            <a:pathLst>
              <a:path w="13908113" h="7019579">
                <a:moveTo>
                  <a:pt x="0" y="0"/>
                </a:moveTo>
                <a:lnTo>
                  <a:pt x="13908113" y="0"/>
                </a:lnTo>
                <a:lnTo>
                  <a:pt x="13908113" y="7019578"/>
                </a:lnTo>
                <a:lnTo>
                  <a:pt x="0" y="7019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554" b="-1713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44340" y="8324185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45445" y="7281630"/>
            <a:ext cx="2085109" cy="208510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2943895" y="129780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4735451" y="-4533900"/>
            <a:ext cx="8637895" cy="86378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3075" y="642211"/>
            <a:ext cx="4518319" cy="218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6"/>
              </a:lnSpc>
            </a:pPr>
            <a:r>
              <a:rPr lang="en-US" sz="4229" spc="414" dirty="0" smtClean="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DATA</a:t>
            </a:r>
          </a:p>
          <a:p>
            <a:pPr algn="l">
              <a:lnSpc>
                <a:spcPts val="5836"/>
              </a:lnSpc>
            </a:pPr>
            <a:r>
              <a:rPr lang="en-US" sz="4229" spc="414" dirty="0" smtClean="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INSERTION </a:t>
            </a:r>
            <a:endParaRPr lang="en-US" sz="4229" spc="414" dirty="0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  <a:p>
            <a:pPr marL="0" lvl="0" indent="0" algn="l">
              <a:lnSpc>
                <a:spcPts val="5836"/>
              </a:lnSpc>
              <a:spcBef>
                <a:spcPct val="0"/>
              </a:spcBef>
            </a:pPr>
            <a:endParaRPr lang="en-US" sz="4229" spc="414" dirty="0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823488" y="82010"/>
            <a:ext cx="13540587" cy="1301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9"/>
              </a:lnSpc>
            </a:pPr>
            <a:r>
              <a:rPr lang="en-US" sz="372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acquisition using python generated data in student &amp; instructor tables using bulk insert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44340" y="8324185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45445" y="7281630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943895" y="129780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4919182" y="-4566049"/>
            <a:ext cx="8637895" cy="86378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82D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176396" y="1012116"/>
            <a:ext cx="3113850" cy="1393018"/>
          </a:xfrm>
          <a:custGeom>
            <a:avLst/>
            <a:gdLst/>
            <a:ahLst/>
            <a:cxnLst/>
            <a:rect l="l" t="t" r="r" b="b"/>
            <a:pathLst>
              <a:path w="3113850" h="1393018">
                <a:moveTo>
                  <a:pt x="0" y="0"/>
                </a:moveTo>
                <a:lnTo>
                  <a:pt x="3113850" y="0"/>
                </a:lnTo>
                <a:lnTo>
                  <a:pt x="3113850" y="1393018"/>
                </a:lnTo>
                <a:lnTo>
                  <a:pt x="0" y="1393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232" t="-251530" b="-22141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176396" y="2457835"/>
            <a:ext cx="2383062" cy="1614010"/>
          </a:xfrm>
          <a:custGeom>
            <a:avLst/>
            <a:gdLst/>
            <a:ahLst/>
            <a:cxnLst/>
            <a:rect l="l" t="t" r="r" b="b"/>
            <a:pathLst>
              <a:path w="2383062" h="1614010">
                <a:moveTo>
                  <a:pt x="0" y="0"/>
                </a:moveTo>
                <a:lnTo>
                  <a:pt x="2383062" y="0"/>
                </a:lnTo>
                <a:lnTo>
                  <a:pt x="2383062" y="1614011"/>
                </a:lnTo>
                <a:lnTo>
                  <a:pt x="0" y="16140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551" t="-67409" r="-46489" b="-408027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09164" y="402784"/>
            <a:ext cx="5316164" cy="1523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413"/>
              </a:lnSpc>
              <a:spcBef>
                <a:spcPct val="0"/>
              </a:spcBef>
            </a:pPr>
            <a:r>
              <a:rPr lang="en-US" sz="8270" spc="81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27433" y="170180"/>
            <a:ext cx="2297895" cy="63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1027" lvl="1" indent="-405514" algn="ctr">
              <a:lnSpc>
                <a:spcPts val="5259"/>
              </a:lnSpc>
              <a:buFont typeface="Arial"/>
              <a:buChar char="•"/>
            </a:pPr>
            <a:r>
              <a:rPr lang="en-US" sz="375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Insert </a:t>
            </a:r>
          </a:p>
        </p:txBody>
      </p:sp>
      <p:sp>
        <p:nvSpPr>
          <p:cNvPr id="14" name="Freeform 14"/>
          <p:cNvSpPr/>
          <p:nvPr/>
        </p:nvSpPr>
        <p:spPr>
          <a:xfrm>
            <a:off x="11452289" y="2600484"/>
            <a:ext cx="2394859" cy="778643"/>
          </a:xfrm>
          <a:custGeom>
            <a:avLst/>
            <a:gdLst/>
            <a:ahLst/>
            <a:cxnLst/>
            <a:rect l="l" t="t" r="r" b="b"/>
            <a:pathLst>
              <a:path w="2394859" h="778643">
                <a:moveTo>
                  <a:pt x="0" y="0"/>
                </a:moveTo>
                <a:lnTo>
                  <a:pt x="2394859" y="0"/>
                </a:lnTo>
                <a:lnTo>
                  <a:pt x="2394859" y="778643"/>
                </a:lnTo>
                <a:lnTo>
                  <a:pt x="0" y="77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478" t="-1077433" r="-48638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361342" y="3379127"/>
            <a:ext cx="2383062" cy="841836"/>
          </a:xfrm>
          <a:custGeom>
            <a:avLst/>
            <a:gdLst/>
            <a:ahLst/>
            <a:cxnLst/>
            <a:rect l="l" t="t" r="r" b="b"/>
            <a:pathLst>
              <a:path w="2383062" h="841836">
                <a:moveTo>
                  <a:pt x="0" y="0"/>
                </a:moveTo>
                <a:lnTo>
                  <a:pt x="2383061" y="0"/>
                </a:lnTo>
                <a:lnTo>
                  <a:pt x="2383061" y="841836"/>
                </a:lnTo>
                <a:lnTo>
                  <a:pt x="0" y="841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490" r="-69614" b="-1148115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624888" y="2642710"/>
            <a:ext cx="2515668" cy="1445719"/>
          </a:xfrm>
          <a:custGeom>
            <a:avLst/>
            <a:gdLst/>
            <a:ahLst/>
            <a:cxnLst/>
            <a:rect l="l" t="t" r="r" b="b"/>
            <a:pathLst>
              <a:path w="2515668" h="1445719">
                <a:moveTo>
                  <a:pt x="0" y="0"/>
                </a:moveTo>
                <a:lnTo>
                  <a:pt x="2515668" y="0"/>
                </a:lnTo>
                <a:lnTo>
                  <a:pt x="2515668" y="1445719"/>
                </a:lnTo>
                <a:lnTo>
                  <a:pt x="0" y="1445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198" t="-487340" r="-25336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624888" y="1028700"/>
            <a:ext cx="2433754" cy="1636317"/>
          </a:xfrm>
          <a:custGeom>
            <a:avLst/>
            <a:gdLst/>
            <a:ahLst/>
            <a:cxnLst/>
            <a:rect l="l" t="t" r="r" b="b"/>
            <a:pathLst>
              <a:path w="2433754" h="1636317">
                <a:moveTo>
                  <a:pt x="0" y="0"/>
                </a:moveTo>
                <a:lnTo>
                  <a:pt x="2433753" y="0"/>
                </a:lnTo>
                <a:lnTo>
                  <a:pt x="2433753" y="1636317"/>
                </a:lnTo>
                <a:lnTo>
                  <a:pt x="0" y="16363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782" t="-275018" r="-41368" b="-191230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135215" y="227714"/>
            <a:ext cx="2282319" cy="58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9455" lvl="1" indent="-364727" algn="ctr">
              <a:lnSpc>
                <a:spcPts val="4730"/>
              </a:lnSpc>
              <a:buFont typeface="Arial"/>
              <a:buChar char="•"/>
            </a:pPr>
            <a:r>
              <a:rPr lang="en-US" sz="337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Update</a:t>
            </a:r>
          </a:p>
        </p:txBody>
      </p:sp>
      <p:sp>
        <p:nvSpPr>
          <p:cNvPr id="19" name="Freeform 19"/>
          <p:cNvSpPr/>
          <p:nvPr/>
        </p:nvSpPr>
        <p:spPr>
          <a:xfrm>
            <a:off x="11452289" y="995533"/>
            <a:ext cx="2683776" cy="1604951"/>
          </a:xfrm>
          <a:custGeom>
            <a:avLst/>
            <a:gdLst/>
            <a:ahLst/>
            <a:cxnLst/>
            <a:rect l="l" t="t" r="r" b="b"/>
            <a:pathLst>
              <a:path w="2683776" h="1604951">
                <a:moveTo>
                  <a:pt x="0" y="0"/>
                </a:moveTo>
                <a:lnTo>
                  <a:pt x="2683775" y="0"/>
                </a:lnTo>
                <a:lnTo>
                  <a:pt x="2683775" y="1604951"/>
                </a:lnTo>
                <a:lnTo>
                  <a:pt x="0" y="1604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112" t="-31357" r="-29705" b="-428168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776118" y="5282302"/>
            <a:ext cx="2997809" cy="677894"/>
          </a:xfrm>
          <a:custGeom>
            <a:avLst/>
            <a:gdLst/>
            <a:ahLst/>
            <a:cxnLst/>
            <a:rect l="l" t="t" r="r" b="b"/>
            <a:pathLst>
              <a:path w="2997809" h="677894">
                <a:moveTo>
                  <a:pt x="0" y="0"/>
                </a:moveTo>
                <a:lnTo>
                  <a:pt x="2997809" y="0"/>
                </a:lnTo>
                <a:lnTo>
                  <a:pt x="2997809" y="677894"/>
                </a:lnTo>
                <a:lnTo>
                  <a:pt x="0" y="677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40" t="-406387" r="-53343" b="-1267284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401382" y="2656566"/>
            <a:ext cx="2402971" cy="1660957"/>
          </a:xfrm>
          <a:custGeom>
            <a:avLst/>
            <a:gdLst/>
            <a:ahLst/>
            <a:cxnLst/>
            <a:rect l="l" t="t" r="r" b="b"/>
            <a:pathLst>
              <a:path w="2402971" h="1660957">
                <a:moveTo>
                  <a:pt x="0" y="0"/>
                </a:moveTo>
                <a:lnTo>
                  <a:pt x="2402971" y="0"/>
                </a:lnTo>
                <a:lnTo>
                  <a:pt x="2402971" y="1660957"/>
                </a:lnTo>
                <a:lnTo>
                  <a:pt x="0" y="16609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296" t="-161439" r="-47468" b="-308188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873981" y="211131"/>
            <a:ext cx="2122860" cy="58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9455" lvl="1" indent="-364727" algn="ctr">
              <a:lnSpc>
                <a:spcPts val="4730"/>
              </a:lnSpc>
              <a:buFont typeface="Arial"/>
              <a:buChar char="•"/>
            </a:pPr>
            <a:r>
              <a:rPr lang="en-US" sz="337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Delete</a:t>
            </a:r>
          </a:p>
        </p:txBody>
      </p:sp>
      <p:sp>
        <p:nvSpPr>
          <p:cNvPr id="23" name="Freeform 23"/>
          <p:cNvSpPr/>
          <p:nvPr/>
        </p:nvSpPr>
        <p:spPr>
          <a:xfrm>
            <a:off x="15416248" y="995533"/>
            <a:ext cx="2388105" cy="1661033"/>
          </a:xfrm>
          <a:custGeom>
            <a:avLst/>
            <a:gdLst/>
            <a:ahLst/>
            <a:cxnLst/>
            <a:rect l="l" t="t" r="r" b="b"/>
            <a:pathLst>
              <a:path w="2388105" h="1661033">
                <a:moveTo>
                  <a:pt x="0" y="0"/>
                </a:moveTo>
                <a:lnTo>
                  <a:pt x="2388105" y="0"/>
                </a:lnTo>
                <a:lnTo>
                  <a:pt x="2388105" y="1661033"/>
                </a:lnTo>
                <a:lnTo>
                  <a:pt x="0" y="16610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749" t="-410314" r="-50417" b="-49999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4792314" y="211131"/>
            <a:ext cx="3190886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9455" lvl="1" indent="-364727" algn="ctr">
              <a:lnSpc>
                <a:spcPts val="4730"/>
              </a:lnSpc>
              <a:buFont typeface="Arial"/>
              <a:buChar char="•"/>
            </a:pPr>
            <a:r>
              <a:rPr lang="en-US" sz="3378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</a:p>
        </p:txBody>
      </p:sp>
      <p:sp>
        <p:nvSpPr>
          <p:cNvPr id="25" name="Freeform 25"/>
          <p:cNvSpPr/>
          <p:nvPr/>
        </p:nvSpPr>
        <p:spPr>
          <a:xfrm>
            <a:off x="4176396" y="6181206"/>
            <a:ext cx="3097863" cy="965930"/>
          </a:xfrm>
          <a:custGeom>
            <a:avLst/>
            <a:gdLst/>
            <a:ahLst/>
            <a:cxnLst/>
            <a:rect l="l" t="t" r="r" b="b"/>
            <a:pathLst>
              <a:path w="3097863" h="965930">
                <a:moveTo>
                  <a:pt x="0" y="0"/>
                </a:moveTo>
                <a:lnTo>
                  <a:pt x="3097863" y="0"/>
                </a:lnTo>
                <a:lnTo>
                  <a:pt x="3097863" y="965930"/>
                </a:lnTo>
                <a:lnTo>
                  <a:pt x="0" y="965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873" t="-799138" r="-26128" b="-179422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176396" y="7118561"/>
            <a:ext cx="3097863" cy="1607569"/>
          </a:xfrm>
          <a:custGeom>
            <a:avLst/>
            <a:gdLst/>
            <a:ahLst/>
            <a:cxnLst/>
            <a:rect l="l" t="t" r="r" b="b"/>
            <a:pathLst>
              <a:path w="3097863" h="1607569">
                <a:moveTo>
                  <a:pt x="0" y="0"/>
                </a:moveTo>
                <a:lnTo>
                  <a:pt x="3097863" y="0"/>
                </a:lnTo>
                <a:lnTo>
                  <a:pt x="3097863" y="1607568"/>
                </a:lnTo>
                <a:lnTo>
                  <a:pt x="0" y="1607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878" t="-414515" r="-21184" b="-111476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707940" y="6356662"/>
            <a:ext cx="2997809" cy="307531"/>
          </a:xfrm>
          <a:custGeom>
            <a:avLst/>
            <a:gdLst/>
            <a:ahLst/>
            <a:cxnLst/>
            <a:rect l="l" t="t" r="r" b="b"/>
            <a:pathLst>
              <a:path w="2997809" h="307531">
                <a:moveTo>
                  <a:pt x="0" y="0"/>
                </a:moveTo>
                <a:lnTo>
                  <a:pt x="2997809" y="0"/>
                </a:lnTo>
                <a:lnTo>
                  <a:pt x="2997809" y="307531"/>
                </a:lnTo>
                <a:lnTo>
                  <a:pt x="0" y="3075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236" t="-279233" r="-25548" b="-2826288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7776118" y="6635473"/>
            <a:ext cx="3097863" cy="357919"/>
          </a:xfrm>
          <a:custGeom>
            <a:avLst/>
            <a:gdLst/>
            <a:ahLst/>
            <a:cxnLst/>
            <a:rect l="l" t="t" r="r" b="b"/>
            <a:pathLst>
              <a:path w="3097863" h="357919">
                <a:moveTo>
                  <a:pt x="0" y="0"/>
                </a:moveTo>
                <a:lnTo>
                  <a:pt x="3097863" y="0"/>
                </a:lnTo>
                <a:lnTo>
                  <a:pt x="3097863" y="357919"/>
                </a:lnTo>
                <a:lnTo>
                  <a:pt x="0" y="357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873" t="-1322311" r="-26128" b="-1488438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4176396" y="5282302"/>
            <a:ext cx="3097863" cy="896903"/>
          </a:xfrm>
          <a:custGeom>
            <a:avLst/>
            <a:gdLst/>
            <a:ahLst/>
            <a:cxnLst/>
            <a:rect l="l" t="t" r="r" b="b"/>
            <a:pathLst>
              <a:path w="3097863" h="896903">
                <a:moveTo>
                  <a:pt x="0" y="0"/>
                </a:moveTo>
                <a:lnTo>
                  <a:pt x="3097863" y="0"/>
                </a:lnTo>
                <a:lnTo>
                  <a:pt x="3097863" y="896903"/>
                </a:lnTo>
                <a:lnTo>
                  <a:pt x="0" y="8969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873" t="-760640" r="-26128" b="-300926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7776118" y="6085870"/>
            <a:ext cx="2997809" cy="311903"/>
          </a:xfrm>
          <a:custGeom>
            <a:avLst/>
            <a:gdLst/>
            <a:ahLst/>
            <a:cxnLst/>
            <a:rect l="l" t="t" r="r" b="b"/>
            <a:pathLst>
              <a:path w="2997809" h="311903">
                <a:moveTo>
                  <a:pt x="0" y="0"/>
                </a:moveTo>
                <a:lnTo>
                  <a:pt x="2997809" y="0"/>
                </a:lnTo>
                <a:lnTo>
                  <a:pt x="2997809" y="311903"/>
                </a:lnTo>
                <a:lnTo>
                  <a:pt x="0" y="311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40" t="-123722" r="-53343" b="-3631197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7776118" y="6993392"/>
            <a:ext cx="2997809" cy="1012443"/>
          </a:xfrm>
          <a:custGeom>
            <a:avLst/>
            <a:gdLst/>
            <a:ahLst/>
            <a:cxnLst/>
            <a:rect l="l" t="t" r="r" b="b"/>
            <a:pathLst>
              <a:path w="2997809" h="1012443">
                <a:moveTo>
                  <a:pt x="0" y="0"/>
                </a:moveTo>
                <a:lnTo>
                  <a:pt x="2997809" y="0"/>
                </a:lnTo>
                <a:lnTo>
                  <a:pt x="2997809" y="1012444"/>
                </a:lnTo>
                <a:lnTo>
                  <a:pt x="0" y="1012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40" t="-732282" r="-53343" b="-355300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2011458" y="6874252"/>
            <a:ext cx="4096510" cy="448452"/>
          </a:xfrm>
          <a:custGeom>
            <a:avLst/>
            <a:gdLst/>
            <a:ahLst/>
            <a:cxnLst/>
            <a:rect l="l" t="t" r="r" b="b"/>
            <a:pathLst>
              <a:path w="4096510" h="448452">
                <a:moveTo>
                  <a:pt x="0" y="0"/>
                </a:moveTo>
                <a:lnTo>
                  <a:pt x="4096510" y="0"/>
                </a:lnTo>
                <a:lnTo>
                  <a:pt x="4096510" y="448452"/>
                </a:lnTo>
                <a:lnTo>
                  <a:pt x="0" y="44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446" t="-1089829" r="-12215" b="-1491309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011458" y="7322704"/>
            <a:ext cx="3848840" cy="240972"/>
          </a:xfrm>
          <a:custGeom>
            <a:avLst/>
            <a:gdLst/>
            <a:ahLst/>
            <a:cxnLst/>
            <a:rect l="l" t="t" r="r" b="b"/>
            <a:pathLst>
              <a:path w="3848840" h="240972">
                <a:moveTo>
                  <a:pt x="0" y="0"/>
                </a:moveTo>
                <a:lnTo>
                  <a:pt x="3848840" y="0"/>
                </a:lnTo>
                <a:lnTo>
                  <a:pt x="3848840" y="240972"/>
                </a:lnTo>
                <a:lnTo>
                  <a:pt x="0" y="240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726" t="-3387678" r="-14018" b="-1275602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2011458" y="5495925"/>
            <a:ext cx="3418439" cy="1378327"/>
          </a:xfrm>
          <a:custGeom>
            <a:avLst/>
            <a:gdLst/>
            <a:ahLst/>
            <a:cxnLst/>
            <a:rect l="l" t="t" r="r" b="b"/>
            <a:pathLst>
              <a:path w="3418439" h="1378327">
                <a:moveTo>
                  <a:pt x="0" y="0"/>
                </a:moveTo>
                <a:lnTo>
                  <a:pt x="3418439" y="0"/>
                </a:lnTo>
                <a:lnTo>
                  <a:pt x="3418439" y="1378327"/>
                </a:lnTo>
                <a:lnTo>
                  <a:pt x="0" y="1378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527" t="-257703" r="-35178" b="-522065"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3427432" y="4504794"/>
            <a:ext cx="3354367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11027" lvl="1" indent="-405514" algn="ctr">
              <a:lnSpc>
                <a:spcPts val="5259"/>
              </a:lnSpc>
              <a:buFont typeface="Arial"/>
              <a:buChar char="•"/>
            </a:pPr>
            <a:r>
              <a:rPr lang="en-US" sz="375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186416" y="4504794"/>
            <a:ext cx="3605897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11027" lvl="1" indent="-405514" algn="ctr">
              <a:lnSpc>
                <a:spcPts val="5259"/>
              </a:lnSpc>
              <a:buFont typeface="Arial"/>
              <a:buChar char="•"/>
            </a:pPr>
            <a:r>
              <a:rPr lang="en-US" sz="375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Report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464</Words>
  <Application>Microsoft Office PowerPoint</Application>
  <PresentationFormat>Custom</PresentationFormat>
  <Paragraphs>80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Calibri</vt:lpstr>
      <vt:lpstr>Open Sauce</vt:lpstr>
      <vt:lpstr>Canva Sans Bold</vt:lpstr>
      <vt:lpstr>Codec Pro ExtraBold Bold</vt:lpstr>
      <vt:lpstr>Arial</vt:lpstr>
      <vt:lpstr>Wingdings</vt:lpstr>
      <vt:lpstr>Montserrat Light</vt:lpstr>
      <vt:lpstr>Codec Pro ExtraBold</vt:lpstr>
      <vt:lpstr>Open Sauce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</dc:title>
  <dc:creator>𝐌.𝐒𝐡𝐞𝐫𝐢𝐅</dc:creator>
  <cp:lastModifiedBy>sherifmuhammad44@gmail.com</cp:lastModifiedBy>
  <cp:revision>5</cp:revision>
  <dcterms:created xsi:type="dcterms:W3CDTF">2006-08-16T00:00:00Z</dcterms:created>
  <dcterms:modified xsi:type="dcterms:W3CDTF">2024-09-22T21:01:36Z</dcterms:modified>
  <dc:identifier>DAGRP2bmpeQ</dc:identifier>
</cp:coreProperties>
</file>